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5" r:id="rId2"/>
    <p:sldId id="296" r:id="rId3"/>
    <p:sldId id="307" r:id="rId4"/>
    <p:sldId id="322" r:id="rId5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53"/>
    <a:srgbClr val="FFF0C5"/>
    <a:srgbClr val="F18514"/>
    <a:srgbClr val="F87701"/>
    <a:srgbClr val="F29621"/>
    <a:srgbClr val="F3A82F"/>
    <a:srgbClr val="F19015"/>
    <a:srgbClr val="F4B93F"/>
    <a:srgbClr val="F6CB50"/>
    <a:srgbClr val="FA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9407" autoAdjust="0"/>
  </p:normalViewPr>
  <p:slideViewPr>
    <p:cSldViewPr snapToGrid="0" showGuides="1">
      <p:cViewPr varScale="1">
        <p:scale>
          <a:sx n="70" d="100"/>
          <a:sy n="70" d="100"/>
        </p:scale>
        <p:origin x="540" y="40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8BED-688F-4C95-931A-F5AF0088B26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435FF-7514-41E2-B752-E1FD76D312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20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E59F-02E7-4B7F-A543-BBB18105DD9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E2F1-AB2B-4534-801E-A9B1FE6D11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30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36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38200" y="2456073"/>
            <a:ext cx="6421429" cy="757130"/>
          </a:xfrm>
        </p:spPr>
        <p:txBody>
          <a:bodyPr anchor="t" anchorCtr="0">
            <a:normAutofit/>
          </a:bodyPr>
          <a:lstStyle>
            <a:lvl1pPr algn="l">
              <a:defRPr sz="4800" b="1" baseline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4455815"/>
            <a:ext cx="9144000" cy="165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2400" kern="1200" baseline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 dirty="0"/>
              <a:t>得润</a:t>
            </a:r>
            <a:r>
              <a:rPr lang="en-US" altLang="zh-CN" dirty="0"/>
              <a:t>XX</a:t>
            </a:r>
            <a:r>
              <a:rPr lang="zh-CN" altLang="en-US" dirty="0"/>
              <a:t>事业部</a:t>
            </a:r>
            <a:endParaRPr lang="en-US" altLang="zh-CN" dirty="0"/>
          </a:p>
          <a:p>
            <a:pPr lvl="0"/>
            <a:r>
              <a:rPr lang="en-US" altLang="zh-CN" dirty="0"/>
              <a:t>XX</a:t>
            </a:r>
            <a:r>
              <a:rPr lang="zh-CN" altLang="en-US" dirty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  <a:r>
              <a:rPr lang="en-US" altLang="zh-CN" dirty="0"/>
              <a:t>XX</a:t>
            </a:r>
            <a:r>
              <a:rPr lang="zh-CN" altLang="en-US" dirty="0"/>
              <a:t>日</a:t>
            </a:r>
          </a:p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6" y="423052"/>
            <a:ext cx="1543304" cy="1408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EC5F-3648-477A-9C56-CBDE0FB554C1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169-0B04-4279-AF28-AE26DE002A2C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DDD-BABC-486C-A5C9-9F2CA229C89B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9667" y="197817"/>
            <a:ext cx="8950693" cy="649348"/>
          </a:xfrm>
        </p:spPr>
        <p:txBody>
          <a:bodyPr>
            <a:noAutofit/>
          </a:bodyPr>
          <a:lstStyle>
            <a:lvl1pPr>
              <a:defRPr sz="3200"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4164"/>
            <a:ext cx="10515600" cy="4742799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20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buFont typeface="Wingdings" panose="05000000000000000000" pitchFamily="2" charset="2"/>
              <a:buChar char="u"/>
              <a:defRPr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i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76525" cy="365125"/>
          </a:xfrm>
        </p:spPr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307255"/>
            <a:ext cx="621067" cy="406347"/>
          </a:xfrm>
          <a:prstGeom prst="rect">
            <a:avLst/>
          </a:prstGeom>
          <a:solidFill>
            <a:srgbClr val="F19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893" y="197816"/>
            <a:ext cx="939937" cy="864192"/>
          </a:xfrm>
          <a:prstGeom prst="rect">
            <a:avLst/>
          </a:prstGeom>
        </p:spPr>
      </p:pic>
      <p:grpSp>
        <p:nvGrpSpPr>
          <p:cNvPr id="9" name="组合 15"/>
          <p:cNvGrpSpPr/>
          <p:nvPr userDrawn="1"/>
        </p:nvGrpSpPr>
        <p:grpSpPr bwMode="auto">
          <a:xfrm>
            <a:off x="10849614" y="6475441"/>
            <a:ext cx="574671" cy="126942"/>
            <a:chOff x="9490106" y="7352531"/>
            <a:chExt cx="531124" cy="118898"/>
          </a:xfrm>
        </p:grpSpPr>
        <p:sp>
          <p:nvSpPr>
            <p:cNvPr id="10" name="等腰三角形 16"/>
            <p:cNvSpPr>
              <a:spLocks noChangeArrowheads="1"/>
            </p:cNvSpPr>
            <p:nvPr/>
          </p:nvSpPr>
          <p:spPr bwMode="auto">
            <a:xfrm rot="-5400000">
              <a:off x="9481906" y="7360731"/>
              <a:ext cx="118897" cy="102498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" name="等腰三角形 17"/>
            <p:cNvSpPr>
              <a:spLocks noChangeArrowheads="1"/>
            </p:cNvSpPr>
            <p:nvPr/>
          </p:nvSpPr>
          <p:spPr bwMode="auto">
            <a:xfrm rot="5400000">
              <a:off x="9910532" y="7360732"/>
              <a:ext cx="118897" cy="102498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5ABE-374F-4FF6-8790-E56F97611873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BDB-C7D7-417F-88D5-004B25D2BC8B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AFA6-A618-4A54-9E0A-78501F124A32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2074-9CCF-4688-B1FD-DF28F7067F3E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>
                <a:solidFill>
                  <a:srgbClr val="FF0000"/>
                </a:solidFill>
              </a:defRPr>
            </a:lvl1pPr>
          </a:lstStyle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得润电子 版权所有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1BF-6540-419B-ADD6-9B2CC0CA3CCD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F204-7455-4FBA-98B8-1FC0C992ED64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5500" y="1876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3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ADF0-5B87-4B18-B96F-2FB48F436E69}" type="datetime2">
              <a:rPr lang="zh-CN" altLang="en-US" smtClean="0"/>
              <a:t>2022年9月21日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640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4" y="327986"/>
            <a:ext cx="6573778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Dynamic–New generation connector 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1037328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160" y="1015159"/>
            <a:ext cx="10363168" cy="864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Dynamic family is a broad new generation of connector products that can be used to transmit small current in signal loops as well as large current in power loops.</a:t>
            </a: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255" y="2169347"/>
            <a:ext cx="7417838" cy="3971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Product features: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The product is designed for signal interface and power loop for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industrial automation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For wire-to-panel applications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</a:t>
            </a:r>
            <a:r>
              <a:rPr lang="en-US" altLang="zh-CN" dirty="0" smtClean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2-point </a:t>
            </a: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contact box terminal, lock design with lock tone notification,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anti-</a:t>
            </a:r>
            <a:r>
              <a:rPr lang="en-US" altLang="zh-CN" dirty="0" err="1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misinsertion</a:t>
            </a: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key, etc.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Dual-row, multi-layer design, 2.00mm PIN pitch,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load current 3A, Voltage up to 250V MAX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Plating thickness up to 15 U "gold, fully account for performance and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cost</a:t>
            </a:r>
            <a:endParaRPr lang="zh-CN" altLang="en-US" dirty="0">
              <a:solidFill>
                <a:srgbClr val="F8770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420" y="2169347"/>
            <a:ext cx="41243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4918232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And Application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971923" y="887406"/>
            <a:ext cx="3752851" cy="2743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Industrial automation &amp; Controls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√ Motion Control</a:t>
            </a:r>
          </a:p>
          <a:p>
            <a:r>
              <a:rPr lang="en-US" altLang="zh-CN" dirty="0"/>
              <a:t>    √ Robot Control</a:t>
            </a:r>
          </a:p>
          <a:p>
            <a:r>
              <a:rPr lang="en-US" altLang="zh-CN" dirty="0"/>
              <a:t>    √ Frequency converters </a:t>
            </a:r>
          </a:p>
          <a:p>
            <a:r>
              <a:rPr lang="en-US" altLang="zh-CN" dirty="0"/>
              <a:t>    √ Electrical automation </a:t>
            </a:r>
          </a:p>
          <a:p>
            <a:r>
              <a:rPr lang="en-US" altLang="zh-CN" dirty="0"/>
              <a:t>    √ Machine tools and equipment</a:t>
            </a:r>
          </a:p>
          <a:p>
            <a:r>
              <a:rPr lang="en-US" altLang="zh-CN" dirty="0"/>
              <a:t>    √ Uninterruptible Power supply </a:t>
            </a:r>
          </a:p>
          <a:p>
            <a:r>
              <a:rPr lang="en-US" altLang="zh-CN" dirty="0"/>
              <a:t>    √ Various power sources </a:t>
            </a:r>
          </a:p>
          <a:p>
            <a:r>
              <a:rPr lang="en-US" altLang="zh-CN" dirty="0"/>
              <a:t>    √ Energy management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3971924" y="3792068"/>
            <a:ext cx="3752851" cy="2743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/>
                </a:solidFill>
              </a:rPr>
              <a:t>Commercial building &amp; Railway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√ Lighting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Elevator and escalator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Revolving door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Subway screen door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Railway and subway air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conditioning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Other traffic monitoring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549"/>
            <a:ext cx="2990850" cy="206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761" y="1120537"/>
            <a:ext cx="3146563" cy="221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1" y="4045598"/>
            <a:ext cx="2677482" cy="223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6" y="4045598"/>
            <a:ext cx="2877719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右箭头 12"/>
          <p:cNvSpPr/>
          <p:nvPr/>
        </p:nvSpPr>
        <p:spPr>
          <a:xfrm>
            <a:off x="7884601" y="2059026"/>
            <a:ext cx="633758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7884600" y="4792701"/>
            <a:ext cx="633759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3103050" y="4792701"/>
            <a:ext cx="634334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0800000">
            <a:off x="3098936" y="2059026"/>
            <a:ext cx="638448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云形标注 16"/>
          <p:cNvSpPr/>
          <p:nvPr/>
        </p:nvSpPr>
        <p:spPr>
          <a:xfrm>
            <a:off x="10315574" y="3764001"/>
            <a:ext cx="1800225" cy="1141374"/>
          </a:xfrm>
          <a:prstGeom prst="cloudCallout">
            <a:avLst>
              <a:gd name="adj1" fmla="val -20833"/>
              <a:gd name="adj2" fmla="val 9583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Vibration environment reliable locking structure maintenance-free high density space saving</a:t>
            </a:r>
            <a:endParaRPr lang="zh-CN" altLang="en-US" sz="1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5986636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Connector Product List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 descr="线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10" y="1212850"/>
            <a:ext cx="4053840" cy="203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15" y="1212850"/>
            <a:ext cx="5986145" cy="41941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595" y="1951355"/>
            <a:ext cx="198120" cy="180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75" y="1951355"/>
            <a:ext cx="279400" cy="1809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17015" y="1904365"/>
            <a:ext cx="33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**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58035" y="1904365"/>
            <a:ext cx="411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***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rcRect t="2637" b="16850"/>
          <a:stretch>
            <a:fillRect/>
          </a:stretch>
        </p:blipFill>
        <p:spPr>
          <a:xfrm>
            <a:off x="4155440" y="5170170"/>
            <a:ext cx="2746375" cy="1548130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15" idx="2"/>
          </p:cNvCxnSpPr>
          <p:nvPr/>
        </p:nvCxnSpPr>
        <p:spPr>
          <a:xfrm flipH="1">
            <a:off x="2257425" y="2179955"/>
            <a:ext cx="6350" cy="3081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252345" y="5266690"/>
            <a:ext cx="1891665" cy="4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685925" y="5480050"/>
            <a:ext cx="2469515" cy="17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1681480" y="2161540"/>
            <a:ext cx="3175" cy="3337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052435" y="3244850"/>
            <a:ext cx="13684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/>
              <a:t>WTB Female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6450" y="1130935"/>
            <a:ext cx="42278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WTB Female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Part Number Description: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5986636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Connector Product List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80670" y="934720"/>
          <a:ext cx="10553700" cy="580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725"/>
                <a:gridCol w="1706880"/>
                <a:gridCol w="2670810"/>
                <a:gridCol w="581025"/>
                <a:gridCol w="596900"/>
                <a:gridCol w="819785"/>
                <a:gridCol w="909320"/>
                <a:gridCol w="1067435"/>
                <a:gridCol w="570230"/>
                <a:gridCol w="638175"/>
                <a:gridCol w="526415"/>
              </a:tblGrid>
              <a:tr h="33718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Item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P/N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Description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Specification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Dimension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3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Pin Count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Pitch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SMT/ DIP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Center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Height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On Board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Height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L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W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</a:tr>
              <a:tr h="658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5617BG-001H****0000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40P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42.60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6489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5611BG-003H****0000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34P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36.60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6203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560WBG-001H****0000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30P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32.60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6680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560UBG-002H****0000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28P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30.60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619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560SBG-002H****0000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26P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28.60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619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560NBG-002H****0000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22P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24.60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6203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7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560LBG-002H****0000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20P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22.60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619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8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560ABG-002H****0000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Famale 10P HSG Black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12.60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xNjU0YjUzZThhZDQyMTU5NjdjNGU1ODliNjEwM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64065c3-72f2-4954-82fe-1e311d4df721}"/>
  <p:tag name="TABLE_ENDDRAG_ORIGIN_RECT" val="831*457"/>
  <p:tag name="TABLE_ENDDRAG_RECT" val="22*73*831*45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宽屏</PresentationFormat>
  <Paragraphs>144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 Unicode MS</vt:lpstr>
      <vt:lpstr>黑体</vt:lpstr>
      <vt:lpstr>楷体</vt:lpstr>
      <vt:lpstr>思源黑体 CN Normal</vt:lpstr>
      <vt:lpstr>宋体</vt:lpstr>
      <vt:lpstr>微软雅黑</vt:lpstr>
      <vt:lpstr>Arial</vt:lpstr>
      <vt:lpstr>Arial Black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周姝宏</cp:lastModifiedBy>
  <cp:revision>744</cp:revision>
  <dcterms:created xsi:type="dcterms:W3CDTF">2020-05-29T09:17:00Z</dcterms:created>
  <dcterms:modified xsi:type="dcterms:W3CDTF">2022-09-21T10:13:05Z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84B79B61BECB4535B05AEF000EC3D630</vt:lpwstr>
  </property>
  <property fmtid="{D5CDD505-2E9C-101B-9397-08002B2CF9AE}" pid="3" name="KSOProductBuildVer">
    <vt:lpwstr>2052-11.1.0.12313</vt:lpwstr>
  </property>
</Properties>
</file>